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8" r:id="rId5"/>
    <p:sldId id="283" r:id="rId6"/>
    <p:sldId id="311" r:id="rId7"/>
    <p:sldId id="309" r:id="rId8"/>
    <p:sldId id="310" r:id="rId9"/>
    <p:sldId id="321" r:id="rId10"/>
    <p:sldId id="317" r:id="rId11"/>
    <p:sldId id="300" r:id="rId12"/>
    <p:sldId id="312" r:id="rId13"/>
    <p:sldId id="313" r:id="rId14"/>
    <p:sldId id="314" r:id="rId15"/>
    <p:sldId id="315" r:id="rId16"/>
    <p:sldId id="318" r:id="rId17"/>
    <p:sldId id="316" r:id="rId18"/>
    <p:sldId id="32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87A120-81E7-4A09-B185-92122967AC25}">
          <p14:sldIdLst>
            <p14:sldId id="298"/>
            <p14:sldId id="283"/>
            <p14:sldId id="311"/>
            <p14:sldId id="309"/>
            <p14:sldId id="310"/>
            <p14:sldId id="321"/>
            <p14:sldId id="317"/>
            <p14:sldId id="300"/>
            <p14:sldId id="312"/>
            <p14:sldId id="313"/>
            <p14:sldId id="314"/>
            <p14:sldId id="315"/>
            <p14:sldId id="318"/>
            <p14:sldId id="316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 autoAdjust="0"/>
  </p:normalViewPr>
  <p:slideViewPr>
    <p:cSldViewPr snapToGrid="0">
      <p:cViewPr varScale="1">
        <p:scale>
          <a:sx n="107" d="100"/>
          <a:sy n="107" d="100"/>
        </p:scale>
        <p:origin x="616" y="176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5/20/20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example of “Glendale Mall” outlier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7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24128"/>
            <a:ext cx="3458556" cy="3587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3458556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12" descr="Accent block left">
            <a:extLst>
              <a:ext uri="{FF2B5EF4-FFF2-40B4-BE49-F238E27FC236}">
                <a16:creationId xmlns:a16="http://schemas.microsoft.com/office/drawing/2014/main" id="{1610A845-5213-4F2F-B8B8-B1A63A32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99988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37C461A-AF90-49F7-B232-9144789650D1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4299989" y="1224128"/>
            <a:ext cx="3458556" cy="3587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F812E90-8890-4336-B778-E3F98212D277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4299988" y="1943031"/>
            <a:ext cx="3458556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Rectangle 19" descr="Accent block left">
            <a:extLst>
              <a:ext uri="{FF2B5EF4-FFF2-40B4-BE49-F238E27FC236}">
                <a16:creationId xmlns:a16="http://schemas.microsoft.com/office/drawing/2014/main" id="{688ACBFE-0052-461F-BE5C-2AF5248EE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531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31C6F13-D9B7-4E11-BFF8-4F8B2D5EA9D3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115532" y="1224128"/>
            <a:ext cx="3458556" cy="3587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8DC7B41-D7F1-474C-8A96-DA5A34EC41BE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8115531" y="1943031"/>
            <a:ext cx="3458556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Panda Express Restaurant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99BFD2-8DAD-496C-92D0-46B4E1B05AF7}"/>
              </a:ext>
            </a:extLst>
          </p:cNvPr>
          <p:cNvSpPr txBox="1"/>
          <p:nvPr userDrawn="1"/>
        </p:nvSpPr>
        <p:spPr>
          <a:xfrm>
            <a:off x="10033031" y="6396918"/>
            <a:ext cx="1726968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>
              <a:lnSpc>
                <a:spcPts val="1000"/>
              </a:lnSpc>
            </a:pPr>
            <a:r>
              <a:rPr lang="en-US" sz="2000" b="1" spc="-100" dirty="0">
                <a:solidFill>
                  <a:schemeClr val="accent6"/>
                </a:solidFill>
                <a:latin typeface="+mj-lt"/>
              </a:rPr>
              <a:t>Condemned</a:t>
            </a:r>
          </a:p>
          <a:p>
            <a:pPr>
              <a:lnSpc>
                <a:spcPts val="1000"/>
              </a:lnSpc>
            </a:pPr>
            <a:r>
              <a:rPr 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Waterbucks</a:t>
            </a:r>
            <a:endParaRPr lang="en-US" sz="1400" b="0" i="0" spc="14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7D2B0A9-721B-4A93-A652-0962B25364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4" r="20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4951585"/>
            <a:ext cx="8991600" cy="1261295"/>
          </a:xfrm>
        </p:spPr>
        <p:txBody>
          <a:bodyPr/>
          <a:lstStyle/>
          <a:p>
            <a:pPr algn="l"/>
            <a:r>
              <a:rPr lang="en-US" sz="5000" dirty="0"/>
              <a:t>Panda Express Restaurant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6201571"/>
            <a:ext cx="6580188" cy="580921"/>
          </a:xfrm>
        </p:spPr>
        <p:txBody>
          <a:bodyPr/>
          <a:lstStyle/>
          <a:p>
            <a:pPr algn="l"/>
            <a:r>
              <a:rPr lang="en-US" sz="1500" dirty="0">
                <a:latin typeface="Bahnschrift SemiBold" panose="020B0502040204020203" pitchFamily="34" charset="0"/>
              </a:rPr>
              <a:t>Using Yelp and Census Data to Determine New Restaurant Locations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95314" y="6318022"/>
            <a:ext cx="1726968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>
              <a:lnSpc>
                <a:spcPts val="1000"/>
              </a:lnSpc>
            </a:pPr>
            <a:r>
              <a:rPr lang="en-US" sz="2000" b="1" spc="-100" dirty="0">
                <a:solidFill>
                  <a:schemeClr val="accent6"/>
                </a:solidFill>
                <a:latin typeface="+mj-lt"/>
              </a:rPr>
              <a:t>Condemned</a:t>
            </a:r>
          </a:p>
          <a:p>
            <a:pPr>
              <a:lnSpc>
                <a:spcPts val="1000"/>
              </a:lnSpc>
            </a:pPr>
            <a:r>
              <a:rPr 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Waterbucks</a:t>
            </a:r>
            <a:endParaRPr lang="en-US" sz="1400" b="0" i="0" spc="14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C06757-0FA5-4956-A7F5-A4637591B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81" y="1368000"/>
            <a:ext cx="8460530" cy="474362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2AC894-5B97-4B00-BC55-B0F117E78E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Heatmap based on Yelp ratings of all existing Panda Express restaurant locations</a:t>
            </a:r>
          </a:p>
        </p:txBody>
      </p:sp>
    </p:spTree>
    <p:extLst>
      <p:ext uri="{BB962C8B-B14F-4D97-AF65-F5344CB8AC3E}">
        <p14:creationId xmlns:p14="http://schemas.microsoft.com/office/powerpoint/2010/main" val="386778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2AC894-5B97-4B00-BC55-B0F117E78E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Heatmap of predicted Yelp ratings of Panda Express locations in the East Coast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F20D30-F642-45AB-A488-82CFD00E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25" y="1368000"/>
            <a:ext cx="8215442" cy="47753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CE2988-D544-46F4-94F9-C17057AE3641}"/>
              </a:ext>
            </a:extLst>
          </p:cNvPr>
          <p:cNvSpPr/>
          <p:nvPr/>
        </p:nvSpPr>
        <p:spPr>
          <a:xfrm>
            <a:off x="393826" y="1263639"/>
            <a:ext cx="5740348" cy="40041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4B573-CFB7-40A0-9900-0F22E7DFA7E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5484" y="1466600"/>
            <a:ext cx="4956582" cy="36719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Variables that are significant to the Yelp ratings for Panda Express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 (Either East Coast or Non-East Coast)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Unemployment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Walk Score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Wallk</a:t>
            </a:r>
            <a:r>
              <a:rPr lang="en-US" dirty="0">
                <a:solidFill>
                  <a:schemeClr val="bg1"/>
                </a:solidFill>
              </a:rPr>
              <a:t> score correlation to Bike score is similar and there is less impact. Poverty rate had least correlation to Yelp rating. The Walk and Bike scores were tied for #2 with Median 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FEE987-796E-4DFC-9EB4-225671AD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18" y="1687852"/>
            <a:ext cx="4733511" cy="31556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0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8BA2C7-753C-4A08-AAB0-4F53D2D1A931}"/>
              </a:ext>
            </a:extLst>
          </p:cNvPr>
          <p:cNvSpPr txBox="1">
            <a:spLocks/>
          </p:cNvSpPr>
          <p:nvPr/>
        </p:nvSpPr>
        <p:spPr>
          <a:xfrm>
            <a:off x="431800" y="1008000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Heatmap of predicted Yelp ratings of Panda Express locations in the East Coast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1D1F7E-3E62-4806-9E03-3F3C3A50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25" y="1368000"/>
            <a:ext cx="8215442" cy="47753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6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A7DA03-BCB1-412E-83FB-0AD8A1D0471B}"/>
              </a:ext>
            </a:extLst>
          </p:cNvPr>
          <p:cNvSpPr/>
          <p:nvPr/>
        </p:nvSpPr>
        <p:spPr>
          <a:xfrm>
            <a:off x="254246" y="3552231"/>
            <a:ext cx="7282896" cy="228039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Analysis: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Obtain historical store opening data to see how successful each store was. We can determine what is the common indicator in creating a successful store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a sentiment analysis on Yelp reviews and relate that to Yelp ratings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more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A9C76-7FBA-48A9-A45D-945748F7DAA8}"/>
              </a:ext>
            </a:extLst>
          </p:cNvPr>
          <p:cNvSpPr/>
          <p:nvPr/>
        </p:nvSpPr>
        <p:spPr>
          <a:xfrm>
            <a:off x="254247" y="927306"/>
            <a:ext cx="7282895" cy="23784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Limitations: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Yelp ratings is not the best indicator for determining where Panda Express should open a new store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availability—Lack of financial data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Besides the variables we have in the dataset, we can gather more variables to predict the output e.g. number of restaurants in each city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Limitations/Future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E1475-3836-4361-AF34-BC919AD3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3" r="13941"/>
          <a:stretch/>
        </p:blipFill>
        <p:spPr>
          <a:xfrm>
            <a:off x="7954392" y="1839899"/>
            <a:ext cx="3231473" cy="293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88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EC2196-D07F-45DE-A934-CC9E6C61AD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F0E49-AE4F-4E73-8A14-EE9437CE19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F58B5-47CD-4BC6-B09E-586CD480F46A}"/>
              </a:ext>
            </a:extLst>
          </p:cNvPr>
          <p:cNvSpPr/>
          <p:nvPr/>
        </p:nvSpPr>
        <p:spPr>
          <a:xfrm>
            <a:off x="4647510" y="2214524"/>
            <a:ext cx="2600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9553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B760924-9DE0-423A-8A5A-E8CE6C19B6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104" r="18104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6753"/>
            <a:ext cx="5472000" cy="5865223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Where should Panda Express open its new locations based on high Yelp ratings?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Increase Panda Express brand awareness and perception.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Null Hypothesis: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Census, Availability, and Regional data do not affect Yelp ratings.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Alternative Hypothesis: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Census, Accessibility, and Regional data affect Yelp ratings.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31F607-C909-4E0D-A9B1-17BB65BB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990808"/>
            <a:ext cx="11259135" cy="11039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B809E3-B836-4E8D-A813-11475D7F9DBE}"/>
              </a:ext>
            </a:extLst>
          </p:cNvPr>
          <p:cNvSpPr/>
          <p:nvPr/>
        </p:nvSpPr>
        <p:spPr>
          <a:xfrm>
            <a:off x="2620658" y="2292234"/>
            <a:ext cx="7128082" cy="2625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6B6F5-A488-4F47-981D-01ED7DEA1317}"/>
              </a:ext>
            </a:extLst>
          </p:cNvPr>
          <p:cNvSpPr/>
          <p:nvPr/>
        </p:nvSpPr>
        <p:spPr>
          <a:xfrm>
            <a:off x="2870994" y="2507060"/>
            <a:ext cx="3144645" cy="2070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Three distinct restaurants (cross-sectional dataset):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Panda Express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Chipotle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Red Lobster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7FE04C4-5393-4001-A479-B4A78B0C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57" y="5256900"/>
            <a:ext cx="1779659" cy="6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3D18D3-5B67-4922-A50B-7B57F1D9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255" y="5130841"/>
            <a:ext cx="1779659" cy="8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412ECE-ADC9-4FC3-8BAC-67CC3CF52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39" y="5115063"/>
            <a:ext cx="972071" cy="9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13B63D-D8A8-4945-B3D2-4734727CCFA4}"/>
              </a:ext>
            </a:extLst>
          </p:cNvPr>
          <p:cNvSpPr/>
          <p:nvPr/>
        </p:nvSpPr>
        <p:spPr>
          <a:xfrm>
            <a:off x="6374166" y="2493303"/>
            <a:ext cx="3374573" cy="2353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5381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19 different columns (variables) gathered from different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Walkscore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-API 1.0.1 (wrapper)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Existing Panda Express coordinates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B8E07F-8E74-471E-8218-0186A86C0E16}"/>
              </a:ext>
            </a:extLst>
          </p:cNvPr>
          <p:cNvCxnSpPr>
            <a:cxnSpLocks/>
          </p:cNvCxnSpPr>
          <p:nvPr/>
        </p:nvCxnSpPr>
        <p:spPr>
          <a:xfrm>
            <a:off x="6133085" y="2505515"/>
            <a:ext cx="0" cy="2151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9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7189C-B394-41B4-9CF1-5CD29AFB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94" y="2379937"/>
            <a:ext cx="3611574" cy="2890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4D57B-0247-4EF3-8547-8D9F0BDB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64" y="5371865"/>
            <a:ext cx="9958106" cy="9422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5B331A-0FF0-404A-8BF1-25739D545223}"/>
              </a:ext>
            </a:extLst>
          </p:cNvPr>
          <p:cNvSpPr/>
          <p:nvPr/>
        </p:nvSpPr>
        <p:spPr>
          <a:xfrm>
            <a:off x="449880" y="950332"/>
            <a:ext cx="8543118" cy="11276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75CAD3-9C4D-45CB-AF75-FEE011AD735C}"/>
              </a:ext>
            </a:extLst>
          </p:cNvPr>
          <p:cNvSpPr/>
          <p:nvPr/>
        </p:nvSpPr>
        <p:spPr>
          <a:xfrm>
            <a:off x="515887" y="1053887"/>
            <a:ext cx="8606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Boxplots for every variable (household income, poverty count, walkability,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Calculation of Z-Score to obtain outlier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Ultimately, we decided to leave the outliers within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32D732-E303-4994-8726-BA402F84F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61" y="2457028"/>
            <a:ext cx="3121258" cy="27185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F7EEB5-8949-4059-923F-B1A6EE0E94BA}"/>
              </a:ext>
            </a:extLst>
          </p:cNvPr>
          <p:cNvSpPr txBox="1"/>
          <p:nvPr/>
        </p:nvSpPr>
        <p:spPr>
          <a:xfrm>
            <a:off x="1356222" y="2137852"/>
            <a:ext cx="2181137" cy="25935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1600" b="1" spc="-100" dirty="0">
                <a:solidFill>
                  <a:schemeClr val="accent6"/>
                </a:solidFill>
                <a:latin typeface="+mj-lt"/>
              </a:rPr>
              <a:t>Boxplot Code: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8D813C-4DDC-44B5-9892-46A3351ED9FF}"/>
              </a:ext>
            </a:extLst>
          </p:cNvPr>
          <p:cNvSpPr txBox="1"/>
          <p:nvPr/>
        </p:nvSpPr>
        <p:spPr>
          <a:xfrm>
            <a:off x="1432256" y="5181711"/>
            <a:ext cx="2181137" cy="25935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1600" b="1" spc="-100" dirty="0">
                <a:solidFill>
                  <a:schemeClr val="accent6"/>
                </a:solidFill>
                <a:latin typeface="+mj-lt"/>
              </a:rPr>
              <a:t>Z-Score Code: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467A0F-CCD3-4A07-B8A3-624087893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753" y="3158845"/>
            <a:ext cx="2951182" cy="1811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97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Data and Walk Score/Bike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4B573-CFB7-40A0-9900-0F22E7DFA7E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28000" cy="431999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existing Panda Express locations.  Compare yelp rating for these locations to regional census data and accessibility as measured by Walk Score and Bike Score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Panda Express Restaurant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508A8-026F-4455-B155-E4604BB01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" b="11569"/>
          <a:stretch/>
        </p:blipFill>
        <p:spPr>
          <a:xfrm>
            <a:off x="4146961" y="4551892"/>
            <a:ext cx="3725336" cy="15703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5C5C3-47A0-4A12-A4E0-6407BD7BB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9" b="6826"/>
          <a:stretch/>
        </p:blipFill>
        <p:spPr>
          <a:xfrm>
            <a:off x="8140117" y="2269506"/>
            <a:ext cx="3799822" cy="3929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5567D-33A2-4548-B8DA-AD11123F0BBA}"/>
              </a:ext>
            </a:extLst>
          </p:cNvPr>
          <p:cNvSpPr/>
          <p:nvPr/>
        </p:nvSpPr>
        <p:spPr>
          <a:xfrm>
            <a:off x="631971" y="1783347"/>
            <a:ext cx="3419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Census Data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Median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Average Household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 Capita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Poverty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Unemployment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Walk Score Data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Walkscore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Bikescore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E0E7C-FD2A-4A5B-9CE9-237E6F463ADE}"/>
              </a:ext>
            </a:extLst>
          </p:cNvPr>
          <p:cNvSpPr/>
          <p:nvPr/>
        </p:nvSpPr>
        <p:spPr>
          <a:xfrm>
            <a:off x="4160939" y="1783347"/>
            <a:ext cx="3419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Combining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Census Data associated to Panda Express location by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Walk Score &amp; Bike Score Data associated to Panda Express location by latitude and longitude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7DA97-E0DB-4D6C-A25A-5FBF7C2EBF01}"/>
              </a:ext>
            </a:extLst>
          </p:cNvPr>
          <p:cNvSpPr txBox="1"/>
          <p:nvPr/>
        </p:nvSpPr>
        <p:spPr>
          <a:xfrm>
            <a:off x="4099422" y="4292540"/>
            <a:ext cx="2181137" cy="25935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1600" b="1" spc="-100" dirty="0">
                <a:solidFill>
                  <a:schemeClr val="accent6"/>
                </a:solidFill>
                <a:latin typeface="+mj-lt"/>
              </a:rPr>
              <a:t>Regression Code: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BFA94-58F1-4B45-AFF7-D2201AF78898}"/>
              </a:ext>
            </a:extLst>
          </p:cNvPr>
          <p:cNvSpPr txBox="1"/>
          <p:nvPr/>
        </p:nvSpPr>
        <p:spPr>
          <a:xfrm>
            <a:off x="8092578" y="2024086"/>
            <a:ext cx="824919" cy="25935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1600" b="1" spc="-100" dirty="0">
                <a:solidFill>
                  <a:schemeClr val="accent6"/>
                </a:solidFill>
                <a:latin typeface="+mj-lt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7994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Data and Walk Score/Bike Score  Correlation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4B573-CFB7-40A0-9900-0F22E7DFA7E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Linear regression for yelp rating to variables identified for analysis.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0C0537-77D9-4C45-8187-DAFAE4115921}"/>
              </a:ext>
            </a:extLst>
          </p:cNvPr>
          <p:cNvGraphicFramePr>
            <a:graphicFrameLocks noGrp="1"/>
          </p:cNvGraphicFramePr>
          <p:nvPr/>
        </p:nvGraphicFramePr>
        <p:xfrm>
          <a:off x="310718" y="1512000"/>
          <a:ext cx="4105638" cy="46650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47698">
                  <a:extLst>
                    <a:ext uri="{9D8B030D-6E8A-4147-A177-3AD203B41FA5}">
                      <a16:colId xmlns:a16="http://schemas.microsoft.com/office/drawing/2014/main" val="2013466587"/>
                    </a:ext>
                  </a:extLst>
                </a:gridCol>
                <a:gridCol w="2057940">
                  <a:extLst>
                    <a:ext uri="{9D8B030D-6E8A-4147-A177-3AD203B41FA5}">
                      <a16:colId xmlns:a16="http://schemas.microsoft.com/office/drawing/2014/main" val="3825606184"/>
                    </a:ext>
                  </a:extLst>
                </a:gridCol>
              </a:tblGrid>
              <a:tr h="5183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R-Squared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60166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Population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0.762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0602931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Median 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0.937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5181753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Average Household Income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0.847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3573724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 Capita Income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0.824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4621777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Poverty rate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0.697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6165539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Unemployement rate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0.822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5225353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Walk Score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0.878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77382"/>
                  </a:ext>
                </a:extLst>
              </a:tr>
              <a:tr h="5183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Bike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0.878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4023011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EA99-9FAE-4DAB-A9DF-C7B5A2701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r="6889"/>
          <a:stretch/>
        </p:blipFill>
        <p:spPr>
          <a:xfrm>
            <a:off x="4722919" y="1456468"/>
            <a:ext cx="3497803" cy="244744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3328A-B424-48E7-9790-AE2492716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5" r="9700"/>
          <a:stretch/>
        </p:blipFill>
        <p:spPr>
          <a:xfrm>
            <a:off x="8262196" y="1368000"/>
            <a:ext cx="3497804" cy="2447441"/>
          </a:xfrm>
          <a:prstGeom prst="rect">
            <a:avLst/>
          </a:prstGeom>
        </p:spPr>
      </p:pic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C38DC8A-BE02-4E4D-AAC5-220F70777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9" r="9293"/>
          <a:stretch/>
        </p:blipFill>
        <p:spPr>
          <a:xfrm>
            <a:off x="4590375" y="3766685"/>
            <a:ext cx="3845840" cy="259839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66ABD8-1112-4E97-A9D7-046F834BD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1" r="10214" b="4978"/>
          <a:stretch/>
        </p:blipFill>
        <p:spPr>
          <a:xfrm>
            <a:off x="8220722" y="3647566"/>
            <a:ext cx="3881862" cy="25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32C34-73CC-48B0-BC52-A654D2AA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951433"/>
            <a:ext cx="5793842" cy="2028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FCA96-1AE4-4FC0-B380-685DEB30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170260"/>
            <a:ext cx="2321169" cy="1633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47125-D391-4128-80F2-EA06C3AF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5223199"/>
            <a:ext cx="11518392" cy="937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376E97-3087-43BE-82E5-127C0FB4680E}"/>
              </a:ext>
            </a:extLst>
          </p:cNvPr>
          <p:cNvSpPr/>
          <p:nvPr/>
        </p:nvSpPr>
        <p:spPr>
          <a:xfrm>
            <a:off x="6590950" y="1170260"/>
            <a:ext cx="5009659" cy="22597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6C916-A76F-46AB-A7C7-BF1BC201CA01}"/>
              </a:ext>
            </a:extLst>
          </p:cNvPr>
          <p:cNvSpPr/>
          <p:nvPr/>
        </p:nvSpPr>
        <p:spPr>
          <a:xfrm>
            <a:off x="6771057" y="1257690"/>
            <a:ext cx="46366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good are our numerical variables at predicting the three different restaurants?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Verification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 feature creation/engineering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Model predicts about 20% better than a random model.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302EB4-94B8-43D3-AE84-69C6708128F9}"/>
              </a:ext>
            </a:extLst>
          </p:cNvPr>
          <p:cNvSpPr/>
          <p:nvPr/>
        </p:nvSpPr>
        <p:spPr>
          <a:xfrm>
            <a:off x="2717409" y="5436031"/>
            <a:ext cx="640080" cy="2517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E329B-96E6-4997-8822-C7745BACA173}"/>
              </a:ext>
            </a:extLst>
          </p:cNvPr>
          <p:cNvSpPr/>
          <p:nvPr/>
        </p:nvSpPr>
        <p:spPr>
          <a:xfrm>
            <a:off x="2077329" y="5699052"/>
            <a:ext cx="640080" cy="25170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82A5B-2284-40B9-BFB7-979ED0D4BA78}"/>
              </a:ext>
            </a:extLst>
          </p:cNvPr>
          <p:cNvSpPr/>
          <p:nvPr/>
        </p:nvSpPr>
        <p:spPr>
          <a:xfrm>
            <a:off x="4172055" y="5922560"/>
            <a:ext cx="640080" cy="2517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EEDEA-05CC-4A41-AF37-4479205BE0AE}"/>
              </a:ext>
            </a:extLst>
          </p:cNvPr>
          <p:cNvSpPr/>
          <p:nvPr/>
        </p:nvSpPr>
        <p:spPr>
          <a:xfrm>
            <a:off x="11274552" y="5687740"/>
            <a:ext cx="640080" cy="2517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97DE58-4480-4B9D-9292-67EED87036A8}"/>
              </a:ext>
            </a:extLst>
          </p:cNvPr>
          <p:cNvSpPr/>
          <p:nvPr/>
        </p:nvSpPr>
        <p:spPr>
          <a:xfrm>
            <a:off x="8171550" y="1367998"/>
            <a:ext cx="3850546" cy="1786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4750F-4356-4796-8AF6-FA386FD63DA0}"/>
              </a:ext>
            </a:extLst>
          </p:cNvPr>
          <p:cNvSpPr/>
          <p:nvPr/>
        </p:nvSpPr>
        <p:spPr>
          <a:xfrm>
            <a:off x="4261944" y="1367999"/>
            <a:ext cx="3850546" cy="17862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AE272-83B7-4EA9-BC54-770F802AC72E}"/>
              </a:ext>
            </a:extLst>
          </p:cNvPr>
          <p:cNvSpPr/>
          <p:nvPr/>
        </p:nvSpPr>
        <p:spPr>
          <a:xfrm>
            <a:off x="352338" y="1368000"/>
            <a:ext cx="3850546" cy="1786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B9C89-4A65-4B03-A4DA-65E27757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E553E-A3D1-4C8D-B3DA-9DF0675EC9F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methods were used when conducting this analysis?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729DA-B551-4E32-A197-9BEE5889E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56" y="1512000"/>
            <a:ext cx="3600000" cy="147448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Multivariate Linear Regression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Independent Variables: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Census Data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Accessibility Data (Walk and Bike)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Regional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CD62F-BC7F-4E2D-812F-B2AA52C876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051" y="1511477"/>
            <a:ext cx="3600450" cy="135582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 Yelp Ratings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multivariate linear regression to predict Yelp ratings in locations where there are currently no Panda Express restaurants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9C31CA-4471-45FE-999C-E9B9FEFF8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0941" y="1511475"/>
            <a:ext cx="3600450" cy="4679250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Rank by Yelp rating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Choose to open new locations where our predictions have the highest Yelp ratings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C392FA-6526-484A-AD6E-9260D2CC6C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599D7B-0637-4F24-BE8D-1569AB2902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648373-9D1D-4291-8C5C-92A6F070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9" y="3244184"/>
            <a:ext cx="5166482" cy="2818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BECCD4-D43A-490E-A313-ADF5D9FF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57" y="3252843"/>
            <a:ext cx="4333318" cy="28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9A7-593F-473C-A20A-FA50595E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619A-D267-4A92-AEF7-822AA8A071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Panda Express Restaurant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D038-BB88-4473-89A5-EDF2F6FC6A5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5A433F-D540-49CC-8E94-F162AABD6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4"/>
          <a:stretch/>
        </p:blipFill>
        <p:spPr bwMode="auto">
          <a:xfrm>
            <a:off x="432000" y="998289"/>
            <a:ext cx="4450393" cy="5097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F75CF5-2CF0-4F04-AAB3-481141FDDBCE}"/>
              </a:ext>
            </a:extLst>
          </p:cNvPr>
          <p:cNvSpPr/>
          <p:nvPr/>
        </p:nvSpPr>
        <p:spPr>
          <a:xfrm>
            <a:off x="5331171" y="1416992"/>
            <a:ext cx="5935244" cy="1981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172210-95B4-4D5C-A2CF-0D045E0CA43B}"/>
              </a:ext>
            </a:extLst>
          </p:cNvPr>
          <p:cNvSpPr/>
          <p:nvPr/>
        </p:nvSpPr>
        <p:spPr>
          <a:xfrm>
            <a:off x="5561612" y="1644574"/>
            <a:ext cx="5545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Significant variables: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Area (Either East Coast or Non-East Coast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Unemployment Rate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Walk Score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B3668-3065-40C6-B5EF-81D838B0D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37" b="14419"/>
          <a:stretch/>
        </p:blipFill>
        <p:spPr>
          <a:xfrm>
            <a:off x="5331171" y="3626482"/>
            <a:ext cx="5935244" cy="21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tIns="108000" bIns="0" rtlCol="0" anchor="ctr">
        <a:spAutoFit/>
      </a:bodyPr>
      <a:lstStyle>
        <a:defPPr algn="l">
          <a:lnSpc>
            <a:spcPts val="1000"/>
          </a:lnSpc>
          <a:defRPr sz="2000" b="1" spc="-100" dirty="0" smtClean="0">
            <a:solidFill>
              <a:schemeClr val="accent6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688</Words>
  <Application>Microsoft Macintosh PowerPoint</Application>
  <PresentationFormat>Widescreen</PresentationFormat>
  <Paragraphs>140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Bahnschrift SemiBold</vt:lpstr>
      <vt:lpstr>Segoe UI</vt:lpstr>
      <vt:lpstr>Arial</vt:lpstr>
      <vt:lpstr>Calibri</vt:lpstr>
      <vt:lpstr>Candara</vt:lpstr>
      <vt:lpstr>Corbel</vt:lpstr>
      <vt:lpstr>Courier New</vt:lpstr>
      <vt:lpstr>Times New Roman</vt:lpstr>
      <vt:lpstr>Office Theme</vt:lpstr>
      <vt:lpstr>Panda Express Restaurant Analysis</vt:lpstr>
      <vt:lpstr>Questions</vt:lpstr>
      <vt:lpstr>Dataset</vt:lpstr>
      <vt:lpstr>Outliers</vt:lpstr>
      <vt:lpstr>Census Data and Walk Score/Bike Score</vt:lpstr>
      <vt:lpstr>Census Data and Walk Score/Bike Score  Correlation Analysis</vt:lpstr>
      <vt:lpstr>Logistic Regression</vt:lpstr>
      <vt:lpstr>Methods</vt:lpstr>
      <vt:lpstr>Linear Regression</vt:lpstr>
      <vt:lpstr>Final Product</vt:lpstr>
      <vt:lpstr>Final Product</vt:lpstr>
      <vt:lpstr>Summary</vt:lpstr>
      <vt:lpstr>Summary</vt:lpstr>
      <vt:lpstr>Limitations/Future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2020-05-18T05:45:10Z</dcterms:created>
  <dcterms:modified xsi:type="dcterms:W3CDTF">2020-05-21T04:00:46Z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